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290" r:id="rId1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18A"/>
    <a:srgbClr val="0F0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43" autoAdjust="0"/>
  </p:normalViewPr>
  <p:slideViewPr>
    <p:cSldViewPr snapToGrid="0" snapToObjects="1">
      <p:cViewPr varScale="1">
        <p:scale>
          <a:sx n="70" d="100"/>
          <a:sy n="70" d="100"/>
        </p:scale>
        <p:origin x="130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7852A-B1F8-414B-8F31-415AA8C62C27}" type="datetimeFigureOut">
              <a:rPr lang="es-MX" smtClean="0"/>
              <a:t>19/09/2018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19D47-D40A-4C92-A741-FBA3159EF5F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4322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7387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00716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4468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0238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2004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7023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612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927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4973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49198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37927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1382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1685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9D47-D40A-4C92-A741-FBA3159EF5F6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648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235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329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362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621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2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043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157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26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40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6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542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9B5C-6B43-4C40-A5AB-9F0C2C9A18A8}" type="datetimeFigureOut">
              <a:rPr lang="es-ES" smtClean="0"/>
              <a:t>19/09/2018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BC015-F6E4-2C42-9331-023774846F4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369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0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685" y="994418"/>
            <a:ext cx="87225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Estrategias para mejorar/iniciar con la internacionalización de la educación a distancia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Las estrategias tienen que ver con las perspectivas de una institución que quiere insertarse en las redes globales y mundial del conocimiento que quiere trabajar, aportar y aprender.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La internacionalización pasa por pensar en lo local, pero a la vez en lo global, ir y venir de lo local </a:t>
            </a:r>
            <a:r>
              <a:rPr lang="es-MX" sz="1600" dirty="0" smtClean="0"/>
              <a:t/>
            </a:r>
            <a:br>
              <a:rPr lang="es-MX" sz="1600" dirty="0" smtClean="0"/>
            </a:br>
            <a:r>
              <a:rPr lang="es-MX" sz="1600" dirty="0" smtClean="0"/>
              <a:t>a </a:t>
            </a:r>
            <a:r>
              <a:rPr lang="es-MX" sz="1600" dirty="0"/>
              <a:t>lo global.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52" y="2826801"/>
            <a:ext cx="4500534" cy="34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208561" y="1270863"/>
            <a:ext cx="67188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Estrategias que impulsa el </a:t>
            </a:r>
            <a:r>
              <a:rPr lang="es-MX" b="1" dirty="0"/>
              <a:t>ILCE</a:t>
            </a:r>
            <a:r>
              <a:rPr lang="es-MX" b="1" dirty="0">
                <a:solidFill>
                  <a:srgbClr val="0070C0"/>
                </a:solidFill>
              </a:rPr>
              <a:t> a favor de la internacionalización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Cambios estructurales en varios sentidos: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rgbClr val="22518A"/>
                </a:solidFill>
              </a:rPr>
              <a:t>En la propia estructura de la institución/comunidad </a:t>
            </a:r>
            <a:r>
              <a:rPr lang="es-MX" sz="1600" dirty="0" smtClean="0">
                <a:solidFill>
                  <a:srgbClr val="22518A"/>
                </a:solidFill>
              </a:rPr>
              <a:t>educativa.</a:t>
            </a:r>
            <a:endParaRPr lang="es-MX" sz="1600" dirty="0">
              <a:solidFill>
                <a:srgbClr val="22518A"/>
              </a:solidFill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rgbClr val="22518A"/>
                </a:solidFill>
              </a:rPr>
              <a:t>En la adaptación/autonomía del </a:t>
            </a:r>
            <a:r>
              <a:rPr lang="es-MX" sz="1600" dirty="0" smtClean="0">
                <a:solidFill>
                  <a:srgbClr val="22518A"/>
                </a:solidFill>
              </a:rPr>
              <a:t>currículo.</a:t>
            </a:r>
            <a:endParaRPr lang="es-MX" sz="1600" dirty="0">
              <a:solidFill>
                <a:srgbClr val="22518A"/>
              </a:solidFill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rgbClr val="22518A"/>
                </a:solidFill>
              </a:rPr>
              <a:t>En la democratización del </a:t>
            </a:r>
            <a:r>
              <a:rPr lang="es-MX" sz="1600" dirty="0" smtClean="0">
                <a:solidFill>
                  <a:srgbClr val="22518A"/>
                </a:solidFill>
              </a:rPr>
              <a:t>conocimiento.</a:t>
            </a:r>
            <a:endParaRPr lang="es-MX" sz="1600" dirty="0">
              <a:solidFill>
                <a:srgbClr val="22518A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49147"/>
          <a:stretch/>
        </p:blipFill>
        <p:spPr>
          <a:xfrm>
            <a:off x="3072631" y="3493971"/>
            <a:ext cx="2456299" cy="286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4685" y="1079478"/>
            <a:ext cx="49740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Retos propios y globales en la internacionalización de la educación a distancia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Sensibilización de los actores educativos en cuanto al carácter universal del </a:t>
            </a:r>
            <a:r>
              <a:rPr lang="es-MX" sz="1600" dirty="0" smtClean="0"/>
              <a:t>conocimiento.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Mirar a las instituciones como destinos educativos de </a:t>
            </a:r>
            <a:r>
              <a:rPr lang="es-MX" sz="1600" dirty="0" smtClean="0"/>
              <a:t>calidad.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Cambios en los escenarios, entorno y realidad de la </a:t>
            </a:r>
            <a:r>
              <a:rPr lang="es-MX" sz="1600" dirty="0" smtClean="0"/>
              <a:t>educación.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La institución, los estudiantes, los maestros necesitan adquirir nuevas habilidades y tener otras actitudes para funcionar de manera eficaz en los nuevos escenarios locales y globales. Medio internacional y multicultural.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88" y="1977651"/>
            <a:ext cx="3741996" cy="289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061637" y="2509215"/>
            <a:ext cx="458253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Componentes de la internacionalización de la educación a distancia trabajados desde el </a:t>
            </a:r>
            <a:r>
              <a:rPr lang="es-MX" b="1" dirty="0"/>
              <a:t>ILCE</a:t>
            </a:r>
          </a:p>
          <a:p>
            <a:pPr>
              <a:lnSpc>
                <a:spcPct val="150000"/>
              </a:lnSpc>
            </a:pPr>
            <a:endParaRPr lang="es-MX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Apertura de sedes</a:t>
            </a:r>
            <a:r>
              <a:rPr lang="es-MX" sz="1600" dirty="0" smtClean="0"/>
              <a:t>. </a:t>
            </a:r>
            <a:endParaRPr lang="es-MX" sz="1600" b="1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Alianzas/Convenios. </a:t>
            </a: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 smtClean="0"/>
              <a:t>Acceso a acervos de contenido educativo.</a:t>
            </a:r>
            <a:endParaRPr lang="es-MX" sz="1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23876" r="29617" b="37985"/>
          <a:stretch/>
        </p:blipFill>
        <p:spPr>
          <a:xfrm>
            <a:off x="956930" y="1826436"/>
            <a:ext cx="2615610" cy="353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9273" y="1270863"/>
            <a:ext cx="89293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Componentes de la internacionalización de la educación a distancia trabajados desde el </a:t>
            </a:r>
            <a:r>
              <a:rPr lang="es-MX" b="1" dirty="0"/>
              <a:t>ILCE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Instituciones, expertos y tutores internacionales y locales. Claustro </a:t>
            </a:r>
            <a:r>
              <a:rPr lang="es-MX" sz="1600" dirty="0" smtClean="0"/>
              <a:t>académico.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Atraer y compartir talentos.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Aumento de la </a:t>
            </a:r>
            <a:r>
              <a:rPr lang="es-MX" sz="1600" dirty="0" smtClean="0"/>
              <a:t>cobertura.</a:t>
            </a:r>
            <a:endParaRPr lang="es-MX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07" y="2194192"/>
            <a:ext cx="5379116" cy="41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1461" y="973151"/>
            <a:ext cx="80944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Algunas reflexiones en torno a la internacionalización de la educación a distancia…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Formar ciudadanos globales/currículo global.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No podemos operar como países aislados.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El conocimiento sin fronteras.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Calidad en la educación a distancia.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5" y="3103954"/>
            <a:ext cx="4017615" cy="31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343760" y="1988267"/>
            <a:ext cx="6448508" cy="5075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MX" sz="3600" b="1" i="1" dirty="0" smtClean="0">
                <a:solidFill>
                  <a:srgbClr val="0F00D2"/>
                </a:solidFill>
              </a:rPr>
              <a:t>Muchas gracias por su atención</a:t>
            </a:r>
            <a:endParaRPr lang="es-MX" sz="3600" b="1" i="1" dirty="0">
              <a:solidFill>
                <a:srgbClr val="0F00D2"/>
              </a:solidFill>
            </a:endParaRPr>
          </a:p>
        </p:txBody>
      </p:sp>
      <p:pic>
        <p:nvPicPr>
          <p:cNvPr id="1026" name="Picture 2" descr="C:\UPE 2018\SS - 28MYO18\PROYECTO_LOGOS\LOGOS\ILCE\ILCE_LOGOS\ILCE_LOGO_VERTICAL\Png\ILCE_CO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03" y="3428112"/>
            <a:ext cx="4509394" cy="10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07064" y="4683358"/>
            <a:ext cx="49218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/>
              <a:t>Calle del Puente No. 45, Col. Ejidos de Huipulco, Tlalpan, </a:t>
            </a:r>
            <a:r>
              <a:rPr lang="es-MX" sz="1050" dirty="0" smtClean="0"/>
              <a:t>C.P</a:t>
            </a:r>
            <a:r>
              <a:rPr lang="es-MX" sz="1050" dirty="0"/>
              <a:t>. 14380, Ciudad de México.</a:t>
            </a:r>
          </a:p>
        </p:txBody>
      </p:sp>
    </p:spTree>
    <p:extLst>
      <p:ext uri="{BB962C8B-B14F-4D97-AF65-F5344CB8AC3E}">
        <p14:creationId xmlns:p14="http://schemas.microsoft.com/office/powerpoint/2010/main" val="415693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1773898"/>
            <a:ext cx="91440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100" dirty="0" smtClean="0"/>
          </a:p>
          <a:p>
            <a:pPr algn="ctr"/>
            <a:r>
              <a:rPr lang="es-MX" sz="2300" b="1" dirty="0" smtClean="0"/>
              <a:t>INTERNACIONALIZACIÓN </a:t>
            </a:r>
            <a:r>
              <a:rPr lang="es-MX" sz="2300" b="1" dirty="0"/>
              <a:t>DE LOS PROGRAMAS EDUCATIVOS </a:t>
            </a:r>
            <a:r>
              <a:rPr lang="es-MX" sz="2300" b="1" dirty="0" smtClean="0"/>
              <a:t/>
            </a:r>
            <a:br>
              <a:rPr lang="es-MX" sz="2300" b="1" dirty="0" smtClean="0"/>
            </a:br>
            <a:r>
              <a:rPr lang="es-MX" sz="2300" b="1" dirty="0" smtClean="0"/>
              <a:t>EN </a:t>
            </a:r>
            <a:r>
              <a:rPr lang="es-MX" sz="2300" b="1" dirty="0"/>
              <a:t>LA MODALIDAD A </a:t>
            </a:r>
            <a:r>
              <a:rPr lang="es-MX" sz="2300" b="1" dirty="0" smtClean="0"/>
              <a:t>DISTANCIA</a:t>
            </a:r>
          </a:p>
          <a:p>
            <a:pPr algn="ctr"/>
            <a:endParaRPr lang="es-MX" sz="2000" b="1" dirty="0" smtClean="0">
              <a:solidFill>
                <a:srgbClr val="0F00D2"/>
              </a:solidFill>
            </a:endParaRPr>
          </a:p>
          <a:p>
            <a:pPr algn="ctr"/>
            <a:r>
              <a:rPr lang="es-MX" sz="2100" b="1" i="1" dirty="0" smtClean="0"/>
              <a:t> </a:t>
            </a:r>
            <a:r>
              <a:rPr lang="es-MX" sz="4400" b="1" i="1" dirty="0">
                <a:solidFill>
                  <a:srgbClr val="0F00D2"/>
                </a:solidFill>
              </a:rPr>
              <a:t>CAMINO RECORRIDO Y POR RECORRER</a:t>
            </a:r>
            <a:endParaRPr lang="es-MX" sz="4400" b="1" i="1" dirty="0" smtClean="0">
              <a:solidFill>
                <a:srgbClr val="0F00D2"/>
              </a:solidFill>
            </a:endParaRPr>
          </a:p>
          <a:p>
            <a:pPr algn="ctr"/>
            <a:endParaRPr lang="es-MX" b="1" dirty="0" smtClean="0">
              <a:solidFill>
                <a:srgbClr val="0F00D2"/>
              </a:solidFill>
            </a:endParaRPr>
          </a:p>
          <a:p>
            <a:pPr algn="ctr"/>
            <a:r>
              <a:rPr lang="es-MX" sz="2400" b="1" dirty="0" smtClean="0"/>
              <a:t>Panel </a:t>
            </a:r>
            <a:r>
              <a:rPr lang="es-MX" sz="2400" b="1" dirty="0"/>
              <a:t>6: </a:t>
            </a:r>
            <a:r>
              <a:rPr lang="es-MX" sz="2400" dirty="0"/>
              <a:t>Internacionalización de los programas </a:t>
            </a:r>
            <a:r>
              <a:rPr lang="es-MX" sz="2400" dirty="0" smtClean="0"/>
              <a:t>educativos                                      </a:t>
            </a:r>
            <a:r>
              <a:rPr lang="es-MX" sz="2400" dirty="0"/>
              <a:t>en la modalidad a </a:t>
            </a:r>
            <a:r>
              <a:rPr lang="es-MX" sz="2400" dirty="0" smtClean="0"/>
              <a:t>distancia</a:t>
            </a:r>
            <a:endParaRPr lang="es-MX" sz="2300" dirty="0">
              <a:solidFill>
                <a:srgbClr val="0F00D2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25310" y="5928882"/>
            <a:ext cx="195694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700" b="1" dirty="0" smtClean="0"/>
              <a:t>21</a:t>
            </a:r>
            <a:r>
              <a:rPr lang="es-MX" sz="1700" dirty="0" smtClean="0"/>
              <a:t> septiembre </a:t>
            </a:r>
            <a:r>
              <a:rPr lang="es-MX" sz="1700" b="1" dirty="0" smtClean="0"/>
              <a:t>2018</a:t>
            </a:r>
            <a:endParaRPr lang="es-MX" sz="1700" b="1" dirty="0"/>
          </a:p>
        </p:txBody>
      </p:sp>
      <p:pic>
        <p:nvPicPr>
          <p:cNvPr id="4" name="Picture 2" descr="C:\UPE 2018\SS - 28MYO18\PROYECTO_LOGOS\LOGOS\ILCE\ILCE_LOGOS\ILCE_LOGO_VERTICAL\Png\ILCE_COL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03" y="802619"/>
            <a:ext cx="4509394" cy="10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8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147639" y="1070423"/>
            <a:ext cx="6843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F00D2"/>
                </a:solidFill>
              </a:rPr>
              <a:t>Delimitando la internacionalización de la educación a distancia</a:t>
            </a:r>
            <a:endParaRPr lang="es-MX" sz="2000" dirty="0">
              <a:solidFill>
                <a:srgbClr val="0F00D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72498" y="1906943"/>
            <a:ext cx="79831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>
                <a:solidFill>
                  <a:srgbClr val="0070C0"/>
                </a:solidFill>
              </a:rPr>
              <a:t>Desde </a:t>
            </a:r>
            <a:r>
              <a:rPr lang="es-MX" dirty="0" smtClean="0">
                <a:solidFill>
                  <a:srgbClr val="0070C0"/>
                </a:solidFill>
              </a:rPr>
              <a:t>dónde </a:t>
            </a:r>
            <a:r>
              <a:rPr lang="es-MX" dirty="0">
                <a:solidFill>
                  <a:srgbClr val="0070C0"/>
                </a:solidFill>
              </a:rPr>
              <a:t>partimos…</a:t>
            </a:r>
          </a:p>
          <a:p>
            <a:pPr>
              <a:lnSpc>
                <a:spcPct val="150000"/>
              </a:lnSpc>
            </a:pPr>
            <a:r>
              <a:rPr lang="es-MX" dirty="0">
                <a:solidFill>
                  <a:srgbClr val="0070C0"/>
                </a:solidFill>
              </a:rPr>
              <a:t>La internacionalización es</a:t>
            </a:r>
            <a:r>
              <a:rPr lang="es-MX" dirty="0" smtClean="0">
                <a:solidFill>
                  <a:srgbClr val="0070C0"/>
                </a:solidFill>
              </a:rPr>
              <a:t>…</a:t>
            </a:r>
          </a:p>
          <a:p>
            <a:pPr>
              <a:lnSpc>
                <a:spcPct val="150000"/>
              </a:lnSpc>
            </a:pP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 smtClean="0"/>
              <a:t>Tendencia </a:t>
            </a:r>
            <a:r>
              <a:rPr lang="es-MX" sz="1600" dirty="0"/>
              <a:t>contemporánea: dimensión </a:t>
            </a:r>
            <a:endParaRPr lang="es-MX" sz="1600" dirty="0" smtClean="0"/>
          </a:p>
          <a:p>
            <a:pPr lvl="1">
              <a:lnSpc>
                <a:spcPct val="150000"/>
              </a:lnSpc>
            </a:pPr>
            <a:r>
              <a:rPr lang="es-MX" sz="1600" dirty="0" smtClean="0"/>
              <a:t>internacional </a:t>
            </a:r>
            <a:r>
              <a:rPr lang="es-MX" sz="1600" dirty="0"/>
              <a:t>educativa.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Reconocimiento de un mundo </a:t>
            </a:r>
            <a:endParaRPr lang="es-MX" sz="1600" dirty="0" smtClean="0"/>
          </a:p>
          <a:p>
            <a:pPr lvl="1">
              <a:lnSpc>
                <a:spcPct val="150000"/>
              </a:lnSpc>
            </a:pPr>
            <a:r>
              <a:rPr lang="es-MX" sz="1600" dirty="0" smtClean="0"/>
              <a:t>cada </a:t>
            </a:r>
            <a:r>
              <a:rPr lang="es-MX" sz="1600" dirty="0"/>
              <a:t>vez más interconectado.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Intercambio de conocimientos y buenas prácticas educativas.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Proceso integrador y de mirada global, intercultural e internacional </a:t>
            </a:r>
            <a:endParaRPr lang="es-MX" sz="1600" dirty="0" smtClean="0"/>
          </a:p>
          <a:p>
            <a:pPr lvl="1">
              <a:lnSpc>
                <a:spcPct val="150000"/>
              </a:lnSpc>
            </a:pPr>
            <a:r>
              <a:rPr lang="es-MX" sz="1600" dirty="0" smtClean="0"/>
              <a:t>en </a:t>
            </a:r>
            <a:r>
              <a:rPr lang="es-MX" sz="1600" dirty="0"/>
              <a:t>los componentes de la educación y en las funciones sustantivas </a:t>
            </a:r>
            <a:endParaRPr lang="es-MX" sz="1600" dirty="0" smtClean="0"/>
          </a:p>
          <a:p>
            <a:pPr lvl="1">
              <a:lnSpc>
                <a:spcPct val="150000"/>
              </a:lnSpc>
            </a:pPr>
            <a:r>
              <a:rPr lang="es-MX" sz="1600" dirty="0" smtClean="0"/>
              <a:t>de </a:t>
            </a:r>
            <a:r>
              <a:rPr lang="es-MX" sz="1600" dirty="0"/>
              <a:t>las </a:t>
            </a:r>
            <a:r>
              <a:rPr lang="es-MX" sz="1600" dirty="0" smtClean="0"/>
              <a:t>Instituciones </a:t>
            </a:r>
            <a:r>
              <a:rPr lang="es-MX" sz="1600" dirty="0"/>
              <a:t>de </a:t>
            </a:r>
            <a:r>
              <a:rPr lang="es-MX" sz="1600" dirty="0" smtClean="0"/>
              <a:t>Educación </a:t>
            </a:r>
            <a:r>
              <a:rPr lang="es-MX" sz="1600" dirty="0"/>
              <a:t>S</a:t>
            </a:r>
            <a:r>
              <a:rPr lang="es-MX" sz="1600" dirty="0" smtClean="0"/>
              <a:t>uperior </a:t>
            </a:r>
            <a:r>
              <a:rPr lang="es-MX" sz="1600" b="1" dirty="0"/>
              <a:t>(IES).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03" y="1470533"/>
            <a:ext cx="4017615" cy="31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147639" y="879038"/>
            <a:ext cx="6843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F00D2"/>
                </a:solidFill>
              </a:rPr>
              <a:t>Delimitando la internacionalización de la educación a distancia</a:t>
            </a:r>
            <a:endParaRPr lang="es-MX" sz="2000" dirty="0">
              <a:solidFill>
                <a:srgbClr val="0F00D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01879" y="1406738"/>
            <a:ext cx="432384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dirty="0" smtClean="0">
                <a:solidFill>
                  <a:srgbClr val="0070C0"/>
                </a:solidFill>
              </a:rPr>
              <a:t>Desde dónde partimos…</a:t>
            </a:r>
          </a:p>
          <a:p>
            <a:pPr>
              <a:lnSpc>
                <a:spcPct val="150000"/>
              </a:lnSpc>
            </a:pPr>
            <a:r>
              <a:rPr lang="es-MX" dirty="0" smtClean="0">
                <a:solidFill>
                  <a:srgbClr val="0070C0"/>
                </a:solidFill>
              </a:rPr>
              <a:t>La internacionalización es…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Conjunto de acciones, planes, estrategias y políticas de una </a:t>
            </a:r>
            <a:r>
              <a:rPr lang="es-MX" sz="1600" b="1" dirty="0"/>
              <a:t>IES</a:t>
            </a:r>
            <a:r>
              <a:rPr lang="es-MX" sz="1600" dirty="0"/>
              <a:t> para vincularse a las dinámicas mundiales de la educación.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La internalización es más un medio y no un fin, en la medida que contribuye a lograr la misión de la institución o del sistema de educación superior de un país.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Es un requisito básico </a:t>
            </a:r>
            <a:r>
              <a:rPr lang="es-MX" sz="1600" dirty="0" smtClean="0"/>
              <a:t>de</a:t>
            </a:r>
          </a:p>
          <a:p>
            <a:pPr lvl="0" indent="276225">
              <a:lnSpc>
                <a:spcPct val="150000"/>
              </a:lnSpc>
            </a:pPr>
            <a:r>
              <a:rPr lang="es-MX" sz="1600" dirty="0" smtClean="0"/>
              <a:t>calidad </a:t>
            </a:r>
            <a:r>
              <a:rPr lang="es-MX" sz="1600" dirty="0"/>
              <a:t>educativa, </a:t>
            </a:r>
            <a:endParaRPr lang="es-MX" sz="1600" dirty="0" smtClean="0"/>
          </a:p>
          <a:p>
            <a:pPr lvl="0" indent="276225">
              <a:lnSpc>
                <a:spcPct val="150000"/>
              </a:lnSpc>
            </a:pPr>
            <a:r>
              <a:rPr lang="es-MX" sz="1600" dirty="0" smtClean="0"/>
              <a:t>no </a:t>
            </a:r>
            <a:r>
              <a:rPr lang="es-MX" sz="1600" dirty="0"/>
              <a:t>es un mejoramiento.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22636" r="15709" b="22481"/>
          <a:stretch/>
        </p:blipFill>
        <p:spPr>
          <a:xfrm>
            <a:off x="425303" y="1998921"/>
            <a:ext cx="3579348" cy="38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702383" y="1091688"/>
            <a:ext cx="773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F00D2"/>
                </a:solidFill>
              </a:rPr>
              <a:t>Propósitos y fines de la internacionalización en la educación a distancia</a:t>
            </a:r>
            <a:endParaRPr lang="es-MX" sz="2000" dirty="0">
              <a:solidFill>
                <a:srgbClr val="0F00D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6262" y="1683183"/>
            <a:ext cx="44822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70C0"/>
                </a:solidFill>
              </a:rPr>
              <a:t>La internacionalización de la educación a distancia en el </a:t>
            </a:r>
            <a:r>
              <a:rPr lang="es-MX" b="1" dirty="0"/>
              <a:t>ILCE</a:t>
            </a:r>
            <a:r>
              <a:rPr lang="es-MX" dirty="0">
                <a:solidFill>
                  <a:srgbClr val="0070C0"/>
                </a:solidFill>
              </a:rPr>
              <a:t> ha permitido…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 smtClean="0"/>
              <a:t>Transitar </a:t>
            </a:r>
            <a:r>
              <a:rPr lang="es-MX" sz="1600" dirty="0"/>
              <a:t>hacia la excelencia de la educación a través de focalizar esfuerzos para la mejora de la calidad y la pertinencia de la educación.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Ofrecer servicios educativos más allá de lo local.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Diversificar los medios a través de los cuales se da el intercambio de conocimientos, buenas prácticas y estructuras institucionales.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Desarrollar capacidades institucionales al servicio de la investigación, de la docencia </a:t>
            </a:r>
            <a:r>
              <a:rPr lang="es-MX" sz="1600" dirty="0" smtClean="0"/>
              <a:t/>
            </a:r>
            <a:br>
              <a:rPr lang="es-MX" sz="1600" dirty="0" smtClean="0"/>
            </a:br>
            <a:r>
              <a:rPr lang="es-MX" sz="1600" dirty="0" smtClean="0"/>
              <a:t>y </a:t>
            </a:r>
            <a:r>
              <a:rPr lang="es-MX" sz="1600" dirty="0"/>
              <a:t>de la extensión.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Reorientar hacia la investigación.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75" y="2083293"/>
            <a:ext cx="3969697" cy="306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702383" y="1070423"/>
            <a:ext cx="773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F00D2"/>
                </a:solidFill>
              </a:rPr>
              <a:t>Propósitos y fines de la internacionalización en la educación a distancia</a:t>
            </a:r>
            <a:endParaRPr lang="es-MX" sz="2000" dirty="0">
              <a:solidFill>
                <a:srgbClr val="0F00D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78810" y="1673026"/>
            <a:ext cx="79831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70C0"/>
                </a:solidFill>
              </a:rPr>
              <a:t>La internacionalización de la educación a distancia en el </a:t>
            </a:r>
            <a:r>
              <a:rPr lang="es-MX" b="1" dirty="0"/>
              <a:t>ILCE</a:t>
            </a:r>
            <a:r>
              <a:rPr lang="es-MX" dirty="0">
                <a:solidFill>
                  <a:srgbClr val="0070C0"/>
                </a:solidFill>
              </a:rPr>
              <a:t> ha permitido…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Incrementar la competitividad de los programas locales en el contexto global.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Preparar al talento humano y darlo a conocer al </a:t>
            </a:r>
            <a:r>
              <a:rPr lang="es-MX" sz="1600" dirty="0" smtClean="0"/>
              <a:t>exterior.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Impulsar la diversidad de capacidades para el desarrollo de los países.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Comprender mejor el </a:t>
            </a:r>
            <a:r>
              <a:rPr lang="es-MX" sz="1600" dirty="0" smtClean="0"/>
              <a:t>mundo.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Formar profesionales capacitados.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4" r="66536"/>
          <a:stretch/>
        </p:blipFill>
        <p:spPr>
          <a:xfrm>
            <a:off x="3829920" y="3492805"/>
            <a:ext cx="3223147" cy="29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410022" y="1283073"/>
            <a:ext cx="632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rgbClr val="0F00D2"/>
                </a:solidFill>
              </a:rPr>
              <a:t>Principios de la internalización en la educación a distancia</a:t>
            </a:r>
            <a:endParaRPr lang="es-MX" sz="2000" dirty="0">
              <a:solidFill>
                <a:srgbClr val="0F00D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70122" y="4172590"/>
            <a:ext cx="83854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70C0"/>
                </a:solidFill>
              </a:rPr>
              <a:t>Para el </a:t>
            </a:r>
            <a:r>
              <a:rPr lang="es-MX" b="1" dirty="0"/>
              <a:t>ILCE</a:t>
            </a:r>
            <a:r>
              <a:rPr lang="es-MX" dirty="0">
                <a:solidFill>
                  <a:srgbClr val="0070C0"/>
                </a:solidFill>
              </a:rPr>
              <a:t> es importante actuar a partir de los siguientes principios de la internacionalización en la educación a distancia: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 smtClean="0"/>
              <a:t>Reciprocidad.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Respeto a la diversidad. Apertura a lo diferente, a la </a:t>
            </a:r>
            <a:r>
              <a:rPr lang="es-MX" sz="1600" dirty="0" smtClean="0"/>
              <a:t>interculturalidad.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Visión global del mundo. Equidad </a:t>
            </a:r>
            <a:r>
              <a:rPr lang="es-MX" sz="1600" dirty="0" smtClean="0"/>
              <a:t>mundial.</a:t>
            </a:r>
            <a:endParaRPr lang="es-MX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45271" r="34422"/>
          <a:stretch/>
        </p:blipFill>
        <p:spPr>
          <a:xfrm>
            <a:off x="2878159" y="1746978"/>
            <a:ext cx="3510049" cy="23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2498" y="1015683"/>
            <a:ext cx="798310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Algunas modalidades de la internacionalización de la educación a distancia que se han operado en el </a:t>
            </a:r>
            <a:r>
              <a:rPr lang="es-MX" b="1" dirty="0"/>
              <a:t>ILCE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Movilidad académica de los estudiantes.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Movilidad de docentes.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Trabajos conjuntos de </a:t>
            </a:r>
            <a:r>
              <a:rPr lang="es-MX" sz="1600" dirty="0" smtClean="0"/>
              <a:t>investigación.</a:t>
            </a:r>
            <a:endParaRPr lang="es-MX" sz="1600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Programas académicos </a:t>
            </a:r>
            <a:r>
              <a:rPr lang="es-MX" sz="1600" dirty="0" smtClean="0"/>
              <a:t>conjuntos.</a:t>
            </a:r>
            <a:endParaRPr lang="es-MX" sz="16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5"/>
          <a:stretch/>
        </p:blipFill>
        <p:spPr>
          <a:xfrm>
            <a:off x="3525268" y="2262178"/>
            <a:ext cx="5929410" cy="32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21411" y="1270863"/>
            <a:ext cx="42356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70C0"/>
                </a:solidFill>
              </a:rPr>
              <a:t>Algunas modalidades de la internacionalización de la educación a distancia que se han </a:t>
            </a:r>
            <a:r>
              <a:rPr lang="es-MX" b="1" dirty="0" smtClean="0">
                <a:solidFill>
                  <a:srgbClr val="0070C0"/>
                </a:solidFill>
              </a:rPr>
              <a:t/>
            </a:r>
            <a:br>
              <a:rPr lang="es-MX" b="1" dirty="0" smtClean="0">
                <a:solidFill>
                  <a:srgbClr val="0070C0"/>
                </a:solidFill>
              </a:rPr>
            </a:br>
            <a:r>
              <a:rPr lang="es-MX" b="1" dirty="0" smtClean="0">
                <a:solidFill>
                  <a:srgbClr val="0070C0"/>
                </a:solidFill>
              </a:rPr>
              <a:t>operado </a:t>
            </a:r>
            <a:r>
              <a:rPr lang="es-MX" b="1" dirty="0">
                <a:solidFill>
                  <a:srgbClr val="0070C0"/>
                </a:solidFill>
              </a:rPr>
              <a:t>en el </a:t>
            </a:r>
            <a:r>
              <a:rPr lang="es-MX" b="1" dirty="0"/>
              <a:t>ILCE</a:t>
            </a:r>
          </a:p>
          <a:p>
            <a:pPr>
              <a:lnSpc>
                <a:spcPct val="150000"/>
              </a:lnSpc>
            </a:pPr>
            <a:endParaRPr lang="es-MX" sz="1600" dirty="0" smtClean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Compartir conocimientos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600" dirty="0"/>
              <a:t>Conocer avances de cada país.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rgbClr val="22518A"/>
                </a:solidFill>
              </a:rPr>
              <a:t>Intercambio de conocimiento y tecnología: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rgbClr val="22518A"/>
                </a:solidFill>
              </a:rPr>
              <a:t>Identificar a los mejores talentos en el </a:t>
            </a:r>
            <a:r>
              <a:rPr lang="es-MX" sz="1600" dirty="0" smtClean="0">
                <a:solidFill>
                  <a:srgbClr val="22518A"/>
                </a:solidFill>
              </a:rPr>
              <a:t>mundo.</a:t>
            </a:r>
            <a:endParaRPr lang="es-MX" sz="1600" dirty="0">
              <a:solidFill>
                <a:srgbClr val="22518A"/>
              </a:solidFill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MX" sz="1600" dirty="0">
                <a:solidFill>
                  <a:srgbClr val="22518A"/>
                </a:solidFill>
              </a:rPr>
              <a:t>Realizar alianzas y convenios para transferencia de los conocimientos </a:t>
            </a:r>
            <a:r>
              <a:rPr lang="es-MX" sz="1600" dirty="0" smtClean="0">
                <a:solidFill>
                  <a:srgbClr val="22518A"/>
                </a:solidFill>
              </a:rPr>
              <a:t>y </a:t>
            </a:r>
            <a:r>
              <a:rPr lang="es-MX" sz="1600" dirty="0">
                <a:solidFill>
                  <a:srgbClr val="22518A"/>
                </a:solidFill>
              </a:rPr>
              <a:t>tecnología.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b="17590"/>
          <a:stretch/>
        </p:blipFill>
        <p:spPr>
          <a:xfrm>
            <a:off x="4529469" y="2817942"/>
            <a:ext cx="4338084" cy="19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738</Words>
  <Application>Microsoft Office PowerPoint</Application>
  <PresentationFormat>Presentación en pantalla (4:3)</PresentationFormat>
  <Paragraphs>110</Paragraphs>
  <Slides>16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Yessica Danae Maldonado</dc:creator>
  <cp:lastModifiedBy>PIAD_</cp:lastModifiedBy>
  <cp:revision>170</cp:revision>
  <dcterms:created xsi:type="dcterms:W3CDTF">2018-08-23T17:38:06Z</dcterms:created>
  <dcterms:modified xsi:type="dcterms:W3CDTF">2018-09-19T18:34:44Z</dcterms:modified>
</cp:coreProperties>
</file>